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84" r:id="rId10"/>
    <p:sldId id="269" r:id="rId11"/>
    <p:sldId id="266" r:id="rId12"/>
    <p:sldId id="267" r:id="rId13"/>
    <p:sldId id="268" r:id="rId14"/>
    <p:sldId id="271" r:id="rId15"/>
    <p:sldId id="272" r:id="rId16"/>
    <p:sldId id="275" r:id="rId17"/>
    <p:sldId id="277" r:id="rId18"/>
    <p:sldId id="278" r:id="rId19"/>
    <p:sldId id="274" r:id="rId20"/>
    <p:sldId id="279" r:id="rId21"/>
    <p:sldId id="280" r:id="rId22"/>
    <p:sldId id="283" r:id="rId23"/>
    <p:sldId id="282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73" r:id="rId33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58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C2AB8DD2-A0B3-41ED-BF24-C1BD107E4D3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1809886-1464-4D12-B230-DDE93D808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69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gnitiv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edglossary.org/learning-environmen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Preceptor Training Guide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Southern West Virginia Community and Technical College</a:t>
            </a:r>
          </a:p>
          <a:p>
            <a:r>
              <a:rPr lang="en-US" dirty="0" smtClean="0"/>
              <a:t>Emergency Medical Services Department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6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Domains of Learning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902043"/>
            <a:ext cx="10018713" cy="488915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52525"/>
                </a:solidFill>
                <a:latin typeface="Arial" panose="020B0604020202020204" pitchFamily="34" charset="0"/>
              </a:rPr>
              <a:t>Learning Objectives set 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for students </a:t>
            </a:r>
            <a:r>
              <a:rPr lang="en-US" dirty="0" smtClean="0">
                <a:solidFill>
                  <a:srgbClr val="252525"/>
                </a:solidFill>
                <a:latin typeface="Arial" panose="020B0604020202020204" pitchFamily="34" charset="0"/>
              </a:rPr>
              <a:t>dividing educational 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objectives into three "</a:t>
            </a:r>
            <a:r>
              <a:rPr lang="en-US" dirty="0" smtClean="0">
                <a:solidFill>
                  <a:srgbClr val="252525"/>
                </a:solidFill>
                <a:latin typeface="Arial" panose="020B0604020202020204" pitchFamily="34" charset="0"/>
              </a:rPr>
              <a:t>domains.”</a:t>
            </a:r>
            <a:r>
              <a:rPr lang="en-US" dirty="0">
                <a:solidFill>
                  <a:srgbClr val="252525"/>
                </a:solidFill>
                <a:latin typeface="Arial" panose="020B0604020202020204" pitchFamily="34" charset="0"/>
              </a:rPr>
              <a:t> </a:t>
            </a:r>
            <a:endParaRPr lang="en-US" dirty="0" smtClean="0">
              <a:solidFill>
                <a:srgbClr val="252525"/>
              </a:solidFill>
              <a:latin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252525"/>
                </a:solidFill>
                <a:latin typeface="Arial" panose="020B0604020202020204" pitchFamily="34" charset="0"/>
              </a:rPr>
              <a:t>Cognitive – knowing/head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252525"/>
                </a:solidFill>
                <a:latin typeface="Arial" panose="020B0604020202020204" pitchFamily="34" charset="0"/>
              </a:rPr>
              <a:t>Affective – feeling/heart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rgbClr val="252525"/>
                </a:solidFill>
                <a:latin typeface="Arial" panose="020B0604020202020204" pitchFamily="34" charset="0"/>
              </a:rPr>
              <a:t>Psychomotor - doing/hands </a:t>
            </a:r>
            <a:endParaRPr lang="en-US" sz="2400" dirty="0">
              <a:solidFill>
                <a:srgbClr val="252525"/>
              </a:solidFill>
              <a:latin typeface="Arial" panose="020B0604020202020204" pitchFamily="34" charset="0"/>
              <a:hlinkClick r:id="rId2" tooltip="Cognitive"/>
            </a:endParaRPr>
          </a:p>
        </p:txBody>
      </p:sp>
    </p:spTree>
    <p:extLst>
      <p:ext uri="{BB962C8B-B14F-4D97-AF65-F5344CB8AC3E}">
        <p14:creationId xmlns:p14="http://schemas.microsoft.com/office/powerpoint/2010/main" val="26122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Domains of Learning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965201"/>
            <a:ext cx="10018713" cy="4826000"/>
          </a:xfrm>
        </p:spPr>
        <p:txBody>
          <a:bodyPr/>
          <a:lstStyle/>
          <a:p>
            <a:r>
              <a:rPr lang="en-US" sz="2800" dirty="0">
                <a:solidFill>
                  <a:srgbClr val="1E4B78"/>
                </a:solidFill>
                <a:latin typeface="Oswald"/>
              </a:rPr>
              <a:t>Affective or </a:t>
            </a:r>
            <a:r>
              <a:rPr lang="en-US" sz="2800" dirty="0" smtClean="0">
                <a:solidFill>
                  <a:srgbClr val="1E4B78"/>
                </a:solidFill>
                <a:latin typeface="Oswald"/>
              </a:rPr>
              <a:t>Feeling/Heart </a:t>
            </a:r>
          </a:p>
          <a:p>
            <a:pPr lvl="1"/>
            <a:r>
              <a:rPr lang="en-US" sz="2400" dirty="0" smtClean="0"/>
              <a:t>Reaction emotionally. </a:t>
            </a:r>
          </a:p>
          <a:p>
            <a:pPr lvl="1"/>
            <a:r>
              <a:rPr lang="en-US" sz="2400" dirty="0" smtClean="0"/>
              <a:t>Can they feel </a:t>
            </a:r>
            <a:r>
              <a:rPr lang="en-US" sz="2400" dirty="0"/>
              <a:t>other living things' pain or joy. </a:t>
            </a:r>
            <a:endParaRPr lang="en-US" sz="2400" dirty="0" smtClean="0"/>
          </a:p>
          <a:p>
            <a:pPr lvl="1"/>
            <a:r>
              <a:rPr lang="en-US" sz="2400" dirty="0" smtClean="0"/>
              <a:t>Are they growing in the ability to care for others, how is the attitude changing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306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Domains of Learning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12801"/>
            <a:ext cx="10018713" cy="4978400"/>
          </a:xfrm>
        </p:spPr>
        <p:txBody>
          <a:bodyPr/>
          <a:lstStyle/>
          <a:p>
            <a:r>
              <a:rPr lang="en-US" sz="2800" dirty="0">
                <a:solidFill>
                  <a:srgbClr val="1E4B78"/>
                </a:solidFill>
                <a:latin typeface="Oswald"/>
              </a:rPr>
              <a:t>Psychomotor </a:t>
            </a:r>
            <a:r>
              <a:rPr lang="en-US" sz="2800" dirty="0" smtClean="0">
                <a:solidFill>
                  <a:srgbClr val="1E4B78"/>
                </a:solidFill>
                <a:latin typeface="Oswald"/>
              </a:rPr>
              <a:t>or Doing/Hands</a:t>
            </a:r>
            <a:endParaRPr lang="en-US" sz="2800" dirty="0">
              <a:solidFill>
                <a:srgbClr val="1E4B78"/>
              </a:solidFill>
              <a:latin typeface="Oswald"/>
            </a:endParaRPr>
          </a:p>
          <a:p>
            <a:pPr lvl="1"/>
            <a:r>
              <a:rPr lang="en-US" sz="2400" dirty="0" smtClean="0"/>
              <a:t>Ability to development </a:t>
            </a:r>
            <a:r>
              <a:rPr lang="en-US" sz="2400" dirty="0"/>
              <a:t>in </a:t>
            </a:r>
            <a:r>
              <a:rPr lang="en-US" sz="2400" dirty="0" smtClean="0"/>
              <a:t>behavior. </a:t>
            </a:r>
          </a:p>
          <a:p>
            <a:pPr lvl="1"/>
            <a:r>
              <a:rPr lang="en-US" sz="2400" dirty="0" smtClean="0"/>
              <a:t>Ability to perform skills.</a:t>
            </a:r>
          </a:p>
          <a:p>
            <a:pPr lvl="1"/>
            <a:r>
              <a:rPr lang="en-US" sz="2400" dirty="0" smtClean="0"/>
              <a:t>Getting the knowledge from the head to hands.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281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Domains of Learning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08667"/>
            <a:ext cx="10018713" cy="4182533"/>
          </a:xfrm>
        </p:spPr>
        <p:txBody>
          <a:bodyPr/>
          <a:lstStyle/>
          <a:p>
            <a:r>
              <a:rPr lang="en-US" sz="2800" dirty="0">
                <a:solidFill>
                  <a:srgbClr val="003366"/>
                </a:solidFill>
                <a:latin typeface="Oswald"/>
              </a:rPr>
              <a:t>Cognitive </a:t>
            </a:r>
            <a:r>
              <a:rPr lang="en-US" sz="2800" dirty="0" smtClean="0">
                <a:solidFill>
                  <a:srgbClr val="003366"/>
                </a:solidFill>
                <a:latin typeface="Oswald"/>
              </a:rPr>
              <a:t>Domain or Knowing/Head </a:t>
            </a:r>
            <a:endParaRPr lang="en-US" sz="2800" dirty="0">
              <a:solidFill>
                <a:srgbClr val="003366"/>
              </a:solidFill>
              <a:latin typeface="Oswald"/>
            </a:endParaRPr>
          </a:p>
          <a:p>
            <a:pPr lvl="1"/>
            <a:r>
              <a:rPr lang="en-US" sz="2400" dirty="0"/>
              <a:t>Student knowledge of the topic. </a:t>
            </a:r>
          </a:p>
          <a:p>
            <a:pPr lvl="1"/>
            <a:r>
              <a:rPr lang="en-US" sz="2400" dirty="0"/>
              <a:t>Student comprehension of the </a:t>
            </a:r>
            <a:r>
              <a:rPr lang="en-US" sz="2400" dirty="0" smtClean="0"/>
              <a:t>subject.</a:t>
            </a:r>
            <a:endParaRPr lang="en-US" sz="2400" dirty="0"/>
          </a:p>
          <a:p>
            <a:pPr lvl="1"/>
            <a:r>
              <a:rPr lang="en-US" sz="2400" dirty="0"/>
              <a:t>Critical Thinking when “It’s not </a:t>
            </a:r>
            <a:r>
              <a:rPr lang="en-US" sz="2400" dirty="0" smtClean="0"/>
              <a:t>textbook.”</a:t>
            </a:r>
            <a:endParaRPr lang="en-US" sz="2400" dirty="0">
              <a:solidFill>
                <a:srgbClr val="003366"/>
              </a:solidFill>
              <a:latin typeface="Oswald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5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94266"/>
            <a:ext cx="10018713" cy="1744133"/>
          </a:xfrm>
        </p:spPr>
        <p:txBody>
          <a:bodyPr/>
          <a:lstStyle/>
          <a:p>
            <a:r>
              <a:rPr lang="en-US" dirty="0" smtClean="0"/>
              <a:t>Learning Styles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12800"/>
            <a:ext cx="10018713" cy="6231467"/>
          </a:xfrm>
        </p:spPr>
        <p:txBody>
          <a:bodyPr>
            <a:normAutofit/>
          </a:bodyPr>
          <a:lstStyle/>
          <a:p>
            <a:r>
              <a:rPr lang="en-US" b="1" dirty="0"/>
              <a:t>Visual:</a:t>
            </a:r>
            <a:r>
              <a:rPr lang="en-US" dirty="0"/>
              <a:t> The occipital lobes at the back of the brain manage the visual sense. Both the occipital and parietal lobes manage spatial orientation.</a:t>
            </a:r>
          </a:p>
          <a:p>
            <a:r>
              <a:rPr lang="en-US" b="1" dirty="0"/>
              <a:t>Aural:</a:t>
            </a:r>
            <a:r>
              <a:rPr lang="en-US" dirty="0"/>
              <a:t> The temporal lobes handle aural content. The right temporal lobe is especially important for music.</a:t>
            </a:r>
          </a:p>
          <a:p>
            <a:r>
              <a:rPr lang="en-US" b="1" dirty="0"/>
              <a:t>Verbal: </a:t>
            </a:r>
            <a:r>
              <a:rPr lang="en-US" dirty="0"/>
              <a:t>The temporal and frontal lobes, especially two specialized areas </a:t>
            </a:r>
            <a:r>
              <a:rPr lang="en-US" dirty="0" smtClean="0"/>
              <a:t>in </a:t>
            </a:r>
            <a:r>
              <a:rPr lang="en-US" dirty="0"/>
              <a:t>the left hemisphere of these two </a:t>
            </a:r>
            <a:r>
              <a:rPr lang="en-US" dirty="0" smtClean="0"/>
              <a:t>lobes.</a:t>
            </a:r>
            <a:endParaRPr lang="en-US" dirty="0"/>
          </a:p>
          <a:p>
            <a:r>
              <a:rPr lang="en-US" b="1" dirty="0"/>
              <a:t>Physical:</a:t>
            </a:r>
            <a:r>
              <a:rPr lang="en-US" dirty="0"/>
              <a:t> The cerebellum and the motor cortex (at the back of the frontal lobe) handle much of our physical movement.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Styles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34530"/>
            <a:ext cx="10018713" cy="5066269"/>
          </a:xfrm>
        </p:spPr>
        <p:txBody>
          <a:bodyPr/>
          <a:lstStyle/>
          <a:p>
            <a:r>
              <a:rPr lang="en-US" b="1" dirty="0"/>
              <a:t>Logical:</a:t>
            </a:r>
            <a:r>
              <a:rPr lang="en-US" dirty="0"/>
              <a:t> The parietal lobes, especially the left side, drive our logical thinking.</a:t>
            </a:r>
          </a:p>
          <a:p>
            <a:r>
              <a:rPr lang="en-US" b="1" dirty="0"/>
              <a:t>Social:</a:t>
            </a:r>
            <a:r>
              <a:rPr lang="en-US" dirty="0"/>
              <a:t> The frontal and temporal lobes handle much of our social activities. The limbic system </a:t>
            </a:r>
            <a:r>
              <a:rPr lang="en-US" dirty="0" smtClean="0"/>
              <a:t>also </a:t>
            </a:r>
            <a:r>
              <a:rPr lang="en-US" dirty="0"/>
              <a:t>influences both the social and solitary styles. The limbic system has a lot to do with emotions, moods and aggression.</a:t>
            </a:r>
          </a:p>
          <a:p>
            <a:r>
              <a:rPr lang="en-US" b="1" dirty="0"/>
              <a:t>Solitary:</a:t>
            </a:r>
            <a:r>
              <a:rPr lang="en-US" dirty="0"/>
              <a:t> The frontal and parietal lobes, and the limbic system, are also active with this style.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70001"/>
            <a:ext cx="10018713" cy="4521200"/>
          </a:xfrm>
        </p:spPr>
        <p:txBody>
          <a:bodyPr>
            <a:normAutofit/>
          </a:bodyPr>
          <a:lstStyle/>
          <a:p>
            <a:pPr fontAlgn="base"/>
            <a:r>
              <a:rPr lang="en-US" b="1" dirty="0"/>
              <a:t>Learning environment </a:t>
            </a:r>
            <a:r>
              <a:rPr lang="en-US" b="1" dirty="0" smtClean="0"/>
              <a:t>will have an effect on student learning in many ways such as</a:t>
            </a:r>
            <a:r>
              <a:rPr lang="en-US" dirty="0" smtClean="0"/>
              <a:t>:</a:t>
            </a:r>
          </a:p>
          <a:p>
            <a:pPr lvl="1" fontAlgn="base"/>
            <a:r>
              <a:rPr lang="en-US" dirty="0" smtClean="0"/>
              <a:t> The Physical location or Service </a:t>
            </a:r>
          </a:p>
          <a:p>
            <a:pPr lvl="1" fontAlgn="base"/>
            <a:r>
              <a:rPr lang="en-US" dirty="0" smtClean="0"/>
              <a:t>Preceptor Attitude </a:t>
            </a:r>
          </a:p>
          <a:p>
            <a:pPr lvl="1" fontAlgn="base"/>
            <a:r>
              <a:rPr lang="en-US" dirty="0" smtClean="0"/>
              <a:t>Setting of which the material is presented </a:t>
            </a:r>
          </a:p>
          <a:p>
            <a:pPr lvl="1" fontAlgn="base"/>
            <a:r>
              <a:rPr lang="en-US" dirty="0" smtClean="0"/>
              <a:t>Culture of the class, work area,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46667"/>
            <a:ext cx="10018713" cy="4944533"/>
          </a:xfrm>
        </p:spPr>
        <p:txBody>
          <a:bodyPr/>
          <a:lstStyle/>
          <a:p>
            <a:r>
              <a:rPr lang="en-US" dirty="0" smtClean="0"/>
              <a:t>Is your clinical area learning friendly?</a:t>
            </a:r>
          </a:p>
          <a:p>
            <a:r>
              <a:rPr lang="en-US" dirty="0" smtClean="0"/>
              <a:t>Does the student feel comfortable with the preceptor? </a:t>
            </a:r>
          </a:p>
          <a:p>
            <a:r>
              <a:rPr lang="en-US" dirty="0" smtClean="0"/>
              <a:t>Can the student ask questions without fear of being put down or making to feel stupid?</a:t>
            </a:r>
          </a:p>
        </p:txBody>
      </p:sp>
    </p:spTree>
    <p:extLst>
      <p:ext uri="{BB962C8B-B14F-4D97-AF65-F5344CB8AC3E}">
        <p14:creationId xmlns:p14="http://schemas.microsoft.com/office/powerpoint/2010/main" val="14833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Environment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25600"/>
            <a:ext cx="10018713" cy="416560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In order to get the most out of the rotation the student must feel comfortable in all areas.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9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Feedback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24465"/>
            <a:ext cx="10018713" cy="5615002"/>
          </a:xfrm>
        </p:spPr>
        <p:txBody>
          <a:bodyPr>
            <a:normAutofit/>
          </a:bodyPr>
          <a:lstStyle/>
          <a:p>
            <a:r>
              <a:rPr lang="en-US" dirty="0" smtClean="0"/>
              <a:t>Establish </a:t>
            </a:r>
            <a:r>
              <a:rPr lang="en-US" dirty="0"/>
              <a:t>a </a:t>
            </a:r>
            <a:r>
              <a:rPr lang="en-US" dirty="0" smtClean="0"/>
              <a:t>respectful and cheerful </a:t>
            </a:r>
            <a:r>
              <a:rPr lang="en-US" dirty="0"/>
              <a:t>learning environment. </a:t>
            </a:r>
            <a:endParaRPr lang="en-US" dirty="0" smtClean="0"/>
          </a:p>
          <a:p>
            <a:r>
              <a:rPr lang="en-US" dirty="0" smtClean="0"/>
              <a:t>Communicate and discuss goals </a:t>
            </a:r>
            <a:r>
              <a:rPr lang="en-US" dirty="0"/>
              <a:t>and objectives for feedback. </a:t>
            </a:r>
            <a:endParaRPr lang="en-US" dirty="0" smtClean="0"/>
          </a:p>
          <a:p>
            <a:r>
              <a:rPr lang="en-US" dirty="0" smtClean="0"/>
              <a:t>Base </a:t>
            </a:r>
            <a:r>
              <a:rPr lang="en-US" dirty="0"/>
              <a:t>feedback on direct </a:t>
            </a:r>
            <a:r>
              <a:rPr lang="en-US" dirty="0" smtClean="0"/>
              <a:t>observation of student performance. </a:t>
            </a:r>
          </a:p>
          <a:p>
            <a:r>
              <a:rPr lang="en-US" dirty="0" smtClean="0"/>
              <a:t> </a:t>
            </a:r>
            <a:r>
              <a:rPr lang="en-US" dirty="0"/>
              <a:t>Make feedback timely and a regular occurrence. </a:t>
            </a:r>
            <a:endParaRPr lang="en-US" dirty="0" smtClean="0"/>
          </a:p>
          <a:p>
            <a:r>
              <a:rPr lang="en-US" dirty="0"/>
              <a:t>Reinforce </a:t>
            </a:r>
            <a:r>
              <a:rPr lang="en-US" dirty="0" smtClean="0"/>
              <a:t>good behavior.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50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07067"/>
            <a:ext cx="10018713" cy="4284133"/>
          </a:xfrm>
        </p:spPr>
        <p:txBody>
          <a:bodyPr/>
          <a:lstStyle/>
          <a:p>
            <a:r>
              <a:rPr lang="en-US" dirty="0" smtClean="0"/>
              <a:t>Thank </a:t>
            </a:r>
            <a:r>
              <a:rPr lang="en-US" dirty="0"/>
              <a:t>you for serving as a preceptor for our program and sharing your clinical knowledge with the paramedic students from Southern. Your time and energy are truly appreciated and we recognize that you make a significant impact in preparing future field </a:t>
            </a:r>
            <a:r>
              <a:rPr lang="en-US" dirty="0" smtClean="0"/>
              <a:t>personnel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Feedback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11867"/>
            <a:ext cx="10018713" cy="3979333"/>
          </a:xfrm>
        </p:spPr>
        <p:txBody>
          <a:bodyPr>
            <a:normAutofit/>
          </a:bodyPr>
          <a:lstStyle/>
          <a:p>
            <a:r>
              <a:rPr lang="en-US" dirty="0" smtClean="0"/>
              <a:t>Use specific </a:t>
            </a:r>
            <a:r>
              <a:rPr lang="en-US" dirty="0"/>
              <a:t>language to </a:t>
            </a:r>
            <a:r>
              <a:rPr lang="en-US" dirty="0" smtClean="0"/>
              <a:t>discuss student performance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Confirm </a:t>
            </a:r>
            <a:r>
              <a:rPr lang="en-US" dirty="0"/>
              <a:t>the learner’s understanding 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Discuss action plan</a:t>
            </a:r>
            <a:r>
              <a:rPr lang="en-US" dirty="0"/>
              <a:t> </a:t>
            </a:r>
            <a:r>
              <a:rPr lang="en-US" dirty="0" smtClean="0"/>
              <a:t>for the next rotation. </a:t>
            </a:r>
          </a:p>
          <a:p>
            <a:r>
              <a:rPr lang="en-US" dirty="0" smtClean="0"/>
              <a:t>Reflect </a:t>
            </a:r>
            <a:r>
              <a:rPr lang="en-US" dirty="0"/>
              <a:t>on </a:t>
            </a:r>
            <a:r>
              <a:rPr lang="en-US" dirty="0" smtClean="0"/>
              <a:t>shifts skill performance.  </a:t>
            </a:r>
          </a:p>
          <a:p>
            <a:r>
              <a:rPr lang="en-US" dirty="0" smtClean="0"/>
              <a:t>Give feedback in a positive manner.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9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741" y="-1"/>
            <a:ext cx="6828517" cy="765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075039"/>
            <a:ext cx="10018713" cy="4716162"/>
          </a:xfrm>
        </p:spPr>
        <p:txBody>
          <a:bodyPr/>
          <a:lstStyle/>
          <a:p>
            <a:r>
              <a:rPr lang="en-US" dirty="0" smtClean="0"/>
              <a:t>On the back of the form you will find the following box for evaluation of the student</a:t>
            </a:r>
          </a:p>
          <a:p>
            <a:r>
              <a:rPr lang="en-US" dirty="0" smtClean="0"/>
              <a:t>If you need to confer with college officials you may contact Kathy Deskins,  EMS Coordinator at the office 304.896.7316 or by cell phone 304.687.2994</a:t>
            </a:r>
          </a:p>
          <a:p>
            <a:r>
              <a:rPr lang="en-US" dirty="0" smtClean="0"/>
              <a:t>If coordinator unavailable you may contact Russell Saunders, Dean, School of Career &amp; Technical Studies. 304.896.7365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3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194" y="1608666"/>
            <a:ext cx="9084406" cy="469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968" y="0"/>
            <a:ext cx="7180063" cy="729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4995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Field Evaluation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1573680"/>
            <a:ext cx="10041468" cy="509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PSYCHOMOTOR SKILLS</a:t>
            </a:r>
            <a:r>
              <a:rPr lang="en-US" dirty="0"/>
              <a:t> </a:t>
            </a:r>
            <a:r>
              <a:rPr lang="en-US" b="1" u="sng" dirty="0"/>
              <a:t/>
            </a:r>
            <a:br>
              <a:rPr lang="en-US" b="1" u="sng" dirty="0"/>
            </a:br>
            <a:r>
              <a:rPr lang="en-US" dirty="0" smtClean="0"/>
              <a:t>Competencies Required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84310" y="1947333"/>
            <a:ext cx="10018713" cy="3843867"/>
          </a:xfrm>
        </p:spPr>
        <p:txBody>
          <a:bodyPr/>
          <a:lstStyle/>
          <a:p>
            <a:r>
              <a:rPr lang="en-US" dirty="0" smtClean="0"/>
              <a:t>ADMINISTER </a:t>
            </a:r>
            <a:r>
              <a:rPr lang="en-US" dirty="0"/>
              <a:t>MEDICATION </a:t>
            </a:r>
            <a:r>
              <a:rPr lang="en-US" u="sng" dirty="0"/>
              <a:t>25 </a:t>
            </a:r>
            <a:r>
              <a:rPr lang="en-US" dirty="0"/>
              <a:t>TIMES  	 	 	 	 	 </a:t>
            </a:r>
            <a:endParaRPr lang="en-US" b="1" dirty="0"/>
          </a:p>
          <a:p>
            <a:r>
              <a:rPr lang="en-US" dirty="0"/>
              <a:t>ENDOTRACHEAL INTUBATION </a:t>
            </a:r>
            <a:r>
              <a:rPr lang="en-US" u="sng" dirty="0"/>
              <a:t>5</a:t>
            </a:r>
            <a:r>
              <a:rPr lang="en-US" dirty="0"/>
              <a:t> TIMES*  	 	 	 	 	 	 </a:t>
            </a:r>
            <a:endParaRPr lang="en-US" b="1" dirty="0"/>
          </a:p>
          <a:p>
            <a:r>
              <a:rPr lang="en-US" dirty="0"/>
              <a:t>VENOUS ACCESS </a:t>
            </a:r>
            <a:r>
              <a:rPr lang="en-US" u="sng" dirty="0"/>
              <a:t>25</a:t>
            </a:r>
            <a:r>
              <a:rPr lang="en-US" dirty="0"/>
              <a:t> TIMES 	 	 	 	 	 	 	 </a:t>
            </a:r>
            <a:endParaRPr lang="en-US" b="1" dirty="0"/>
          </a:p>
          <a:p>
            <a:r>
              <a:rPr lang="en-US" dirty="0" smtClean="0"/>
              <a:t>*</a:t>
            </a:r>
            <a:r>
              <a:rPr lang="en-US" dirty="0"/>
              <a:t>SEE ATTACHED </a:t>
            </a:r>
            <a:r>
              <a:rPr lang="en-US" dirty="0" err="1"/>
              <a:t>CoAEMSP</a:t>
            </a:r>
            <a:r>
              <a:rPr lang="en-US" dirty="0"/>
              <a:t> AIRWAY MANAGEMENT RECOMMENDATION  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27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AGES</a:t>
            </a:r>
            <a:r>
              <a:rPr lang="en-US" dirty="0"/>
              <a:t> </a:t>
            </a:r>
            <a:r>
              <a:rPr lang="en-US" b="1" u="sng" dirty="0"/>
              <a:t/>
            </a:r>
            <a:br>
              <a:rPr lang="en-US" b="1" u="sng" dirty="0"/>
            </a:br>
            <a:r>
              <a:rPr lang="en-US" dirty="0" smtClean="0"/>
              <a:t>Competencies Required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3081867"/>
            <a:ext cx="10018713" cy="2709333"/>
          </a:xfrm>
        </p:spPr>
        <p:txBody>
          <a:bodyPr>
            <a:noAutofit/>
          </a:bodyPr>
          <a:lstStyle/>
          <a:p>
            <a:r>
              <a:rPr lang="en-US" sz="2000" dirty="0" smtClean="0"/>
              <a:t>COMPREHENSIVE </a:t>
            </a:r>
            <a:r>
              <a:rPr lang="en-US" sz="2000" dirty="0"/>
              <a:t>ASSESSMENT ON 30 PEDIATRIC PATIENTS AS FOLLOWS:</a:t>
            </a:r>
            <a:endParaRPr lang="en-US" sz="2000" b="1" u="sng" dirty="0"/>
          </a:p>
          <a:p>
            <a:r>
              <a:rPr lang="en-US" sz="2000" dirty="0"/>
              <a:t>		NEWBORN </a:t>
            </a:r>
            <a:r>
              <a:rPr lang="en-US" sz="2000" dirty="0" smtClean="0"/>
              <a:t>–2 </a:t>
            </a:r>
            <a:endParaRPr lang="en-US" sz="2000" b="1" dirty="0"/>
          </a:p>
          <a:p>
            <a:r>
              <a:rPr lang="en-US" sz="2000" dirty="0"/>
              <a:t>		INFANT </a:t>
            </a:r>
            <a:r>
              <a:rPr lang="en-US" sz="2000" dirty="0" smtClean="0"/>
              <a:t>–2</a:t>
            </a:r>
            <a:endParaRPr lang="en-US" sz="2000" b="1" dirty="0"/>
          </a:p>
          <a:p>
            <a:r>
              <a:rPr lang="en-US" sz="2000" dirty="0"/>
              <a:t>		TODDLER </a:t>
            </a:r>
            <a:r>
              <a:rPr lang="en-US" sz="2000" dirty="0" smtClean="0"/>
              <a:t>–2</a:t>
            </a:r>
            <a:endParaRPr lang="en-US" sz="2000" b="1" dirty="0"/>
          </a:p>
          <a:p>
            <a:r>
              <a:rPr lang="en-US" sz="2000" dirty="0"/>
              <a:t>		PRESCHOOLER </a:t>
            </a:r>
            <a:r>
              <a:rPr lang="en-US" sz="2000" dirty="0" smtClean="0"/>
              <a:t>–2</a:t>
            </a:r>
            <a:endParaRPr lang="en-US" sz="2000" b="1" dirty="0"/>
          </a:p>
          <a:p>
            <a:r>
              <a:rPr lang="en-US" sz="2000" dirty="0"/>
              <a:t>		SCHOOL AGE – </a:t>
            </a:r>
            <a:r>
              <a:rPr lang="en-US" sz="2000" dirty="0" smtClean="0"/>
              <a:t>2</a:t>
            </a:r>
            <a:endParaRPr lang="en-US" sz="2000" b="1" dirty="0"/>
          </a:p>
          <a:p>
            <a:r>
              <a:rPr lang="en-US" sz="2000" dirty="0"/>
              <a:t>		ADOLESCENT – </a:t>
            </a:r>
            <a:r>
              <a:rPr lang="en-US" sz="2000" dirty="0" smtClean="0"/>
              <a:t>2</a:t>
            </a:r>
            <a:endParaRPr lang="en-US" sz="2000" b="1" dirty="0"/>
          </a:p>
          <a:p>
            <a:r>
              <a:rPr lang="en-US" sz="2000" dirty="0"/>
              <a:t>COMPREHENSIVE ASSESSMENT ON </a:t>
            </a:r>
            <a:r>
              <a:rPr lang="en-US" sz="2000" u="sng" dirty="0"/>
              <a:t>50</a:t>
            </a:r>
            <a:r>
              <a:rPr lang="en-US" sz="2000" dirty="0"/>
              <a:t> ADULT PATIENTS </a:t>
            </a:r>
            <a:endParaRPr lang="en-US" sz="2000" b="1" dirty="0"/>
          </a:p>
          <a:p>
            <a:r>
              <a:rPr lang="en-US" sz="2000" dirty="0"/>
              <a:t>COMPREHENSIVE ASSESSMENT ON </a:t>
            </a:r>
            <a:r>
              <a:rPr lang="en-US" sz="2000" u="sng" dirty="0"/>
              <a:t>30</a:t>
            </a:r>
            <a:r>
              <a:rPr lang="en-US" sz="2000" dirty="0"/>
              <a:t> GERIATRIC PATIENTS (65 and older)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880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45292"/>
          </a:xfrm>
        </p:spPr>
        <p:txBody>
          <a:bodyPr/>
          <a:lstStyle/>
          <a:p>
            <a:r>
              <a:rPr lang="en-US" dirty="0" smtClean="0"/>
              <a:t>COMPLAINTS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77081"/>
            <a:ext cx="10018713" cy="38141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COMPREHENSIVE </a:t>
            </a:r>
            <a:r>
              <a:rPr lang="en-US" dirty="0"/>
              <a:t>ASSESSMENT ON 10 OBSTETRIC PATIENTS  </a:t>
            </a:r>
            <a:endParaRPr lang="en-US" b="1" u="sng" dirty="0"/>
          </a:p>
          <a:p>
            <a:r>
              <a:rPr lang="en-US" dirty="0" smtClean="0"/>
              <a:t>COMPREHENSIVE </a:t>
            </a:r>
            <a:r>
              <a:rPr lang="en-US" dirty="0"/>
              <a:t>ASSESSMENT ON </a:t>
            </a:r>
            <a:r>
              <a:rPr lang="en-US" dirty="0" smtClean="0"/>
              <a:t>40 </a:t>
            </a:r>
            <a:r>
              <a:rPr lang="en-US" dirty="0"/>
              <a:t>TRAUMA PATIENTS </a:t>
            </a:r>
            <a:endParaRPr lang="en-US" b="1" u="sng" dirty="0"/>
          </a:p>
          <a:p>
            <a:r>
              <a:rPr lang="en-US" dirty="0"/>
              <a:t>COMPREHENSIVE ASSESSMENT ON 20 PSYCHIATRIC PATIENTS  </a:t>
            </a:r>
            <a:endParaRPr lang="en-US" b="1" u="sng" dirty="0"/>
          </a:p>
          <a:p>
            <a:r>
              <a:rPr lang="en-US" dirty="0"/>
              <a:t>COMPREHENSIVE ASSESSMENT ON 20 ALTERED MENTAL STATUS </a:t>
            </a:r>
            <a:r>
              <a:rPr lang="en-US" dirty="0" smtClean="0"/>
              <a:t>PATIENTS</a:t>
            </a:r>
          </a:p>
          <a:p>
            <a:r>
              <a:rPr lang="en-US" dirty="0" smtClean="0"/>
              <a:t>COMPREHENSIVE ASSESSMENT ON 20 ABDOMINAL PAIN </a:t>
            </a:r>
          </a:p>
          <a:p>
            <a:r>
              <a:rPr lang="en-US" dirty="0" smtClean="0"/>
              <a:t>COMPREHENSIVE ASSESSMENT ON 20 ADULT DYSPNEA</a:t>
            </a:r>
          </a:p>
          <a:p>
            <a:r>
              <a:rPr lang="en-US" dirty="0" smtClean="0"/>
              <a:t>COMPREHENSIVE ASSESSMENT ON 10 CHANGE IN RESPONSIVENESS</a:t>
            </a:r>
          </a:p>
          <a:p>
            <a:r>
              <a:rPr lang="en-US" dirty="0" smtClean="0"/>
              <a:t>COMPREHENSIVE ASSESSMENT ON 30 CHEST PAIN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COMPLAINTS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Competencies Required </a:t>
            </a:r>
            <a:r>
              <a:rPr lang="en-US" b="1" u="sng" dirty="0"/>
              <a:t/>
            </a:r>
            <a:br>
              <a:rPr lang="en-US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35199"/>
            <a:ext cx="10018713" cy="416560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COMPREHENSIVE </a:t>
            </a:r>
            <a:r>
              <a:rPr lang="en-US" dirty="0"/>
              <a:t>ASSESSMENT, FORMULATE AND IMPLEMENT A TREATMENT PLAN FOR </a:t>
            </a:r>
            <a:r>
              <a:rPr lang="en-US" u="sng" dirty="0"/>
              <a:t>30</a:t>
            </a:r>
            <a:r>
              <a:rPr lang="en-US" dirty="0"/>
              <a:t> PATIENTS WITH CHEST PAIN  </a:t>
            </a:r>
            <a:endParaRPr lang="en-US" b="1" dirty="0"/>
          </a:p>
          <a:p>
            <a:r>
              <a:rPr lang="en-US" dirty="0"/>
              <a:t>COMPREHENSIVE ASSESSMENT, FORMULATE AND IMPLEMENT A TREATMENT PLAN FOR </a:t>
            </a:r>
            <a:r>
              <a:rPr lang="en-US" dirty="0" smtClean="0"/>
              <a:t>2</a:t>
            </a:r>
            <a:r>
              <a:rPr lang="en-US" u="sng" dirty="0" smtClean="0"/>
              <a:t>0</a:t>
            </a:r>
            <a:r>
              <a:rPr lang="en-US" dirty="0" smtClean="0"/>
              <a:t> </a:t>
            </a:r>
            <a:r>
              <a:rPr lang="en-US" dirty="0"/>
              <a:t>PATIENTS WITH DYSPNEA/RESPIRATORY DISTRESS  </a:t>
            </a:r>
            <a:endParaRPr lang="en-US" b="1" dirty="0"/>
          </a:p>
          <a:p>
            <a:r>
              <a:rPr lang="en-US" dirty="0"/>
              <a:t>COMPREHENSIVE ASSESSMENT, FORMULATE AND IMPLEMENT A TREATMENT PLAN FOR </a:t>
            </a:r>
            <a:r>
              <a:rPr lang="en-US" u="sng" dirty="0"/>
              <a:t>8</a:t>
            </a:r>
            <a:r>
              <a:rPr lang="en-US" dirty="0" smtClean="0"/>
              <a:t> </a:t>
            </a:r>
            <a:r>
              <a:rPr lang="en-US" dirty="0"/>
              <a:t>PEDIATRIC PATIENTS WITH DYSPNEA/RESPIRATORY DISTRESS   </a:t>
            </a:r>
            <a:endParaRPr lang="en-US" b="1" dirty="0"/>
          </a:p>
          <a:p>
            <a:r>
              <a:rPr lang="en-US" dirty="0"/>
              <a:t>COMPREHENSIVE ASSESSMENT, FORMULATE AND IMPLEMENT A TREATMENT PLAN FOR </a:t>
            </a:r>
            <a:r>
              <a:rPr lang="en-US" u="sng" dirty="0"/>
              <a:t>10</a:t>
            </a:r>
            <a:r>
              <a:rPr lang="en-US" dirty="0"/>
              <a:t> PATIENTS WITH SYNCOPE  </a:t>
            </a:r>
            <a:endParaRPr lang="en-US" b="1" dirty="0"/>
          </a:p>
          <a:p>
            <a:r>
              <a:rPr lang="en-US" dirty="0"/>
              <a:t>COMPREHENSIVE ASSESSMENT, FORMULATE AND IMPLEMENT A TREATMENT PLAN FOR </a:t>
            </a:r>
            <a:r>
              <a:rPr lang="en-US" u="sng" dirty="0"/>
              <a:t>20</a:t>
            </a:r>
            <a:r>
              <a:rPr lang="en-US" dirty="0"/>
              <a:t> PATIENTS WITH ABDOMINAL COMPLAINTS (EX. ABDOMINAL PAIN, NAUSEA/VOMITING, GI BLEEDING, ETC.)</a:t>
            </a:r>
            <a:endParaRPr lang="en-US" b="1" dirty="0"/>
          </a:p>
          <a:p>
            <a:r>
              <a:rPr lang="en-US" dirty="0"/>
              <a:t>COMPREHENSIVE ASSESSMENT, FORMULATE AND IMPLEMENT A TREATMENT PLAN FOR 50 TRIAGE PATIENTS 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47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We </a:t>
            </a:r>
            <a:r>
              <a:rPr lang="en-US" sz="3600" dirty="0"/>
              <a:t>have prepared this </a:t>
            </a:r>
            <a:r>
              <a:rPr lang="en-US" sz="3600" dirty="0" smtClean="0"/>
              <a:t>power point slide show as an insert to the </a:t>
            </a:r>
            <a:r>
              <a:rPr lang="en-US" sz="3600" dirty="0"/>
              <a:t>“</a:t>
            </a:r>
            <a:r>
              <a:rPr lang="en-US" sz="3600" b="1" dirty="0"/>
              <a:t>Paramedic Student Program and Clinical Handbook”</a:t>
            </a:r>
            <a:r>
              <a:rPr lang="en-US" sz="3600" dirty="0"/>
              <a:t> </a:t>
            </a:r>
            <a:r>
              <a:rPr lang="en-US" sz="3600" dirty="0" smtClean="0"/>
              <a:t>and on the Southern website under Programs of Study for</a:t>
            </a:r>
            <a:r>
              <a:rPr lang="en-US" sz="3600" dirty="0"/>
              <a:t> you as a reference guide for your role in </a:t>
            </a:r>
            <a:r>
              <a:rPr lang="en-US" sz="3600" dirty="0" smtClean="0"/>
              <a:t>contacting and interacting with the </a:t>
            </a:r>
            <a:r>
              <a:rPr lang="en-US" sz="3600" dirty="0"/>
              <a:t>college and our students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9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TEAM LEADER SKILLS</a:t>
            </a:r>
            <a:r>
              <a:rPr lang="en-US" dirty="0"/>
              <a:t> </a:t>
            </a:r>
            <a:r>
              <a:rPr lang="en-US" b="1" u="sng" dirty="0"/>
              <a:t/>
            </a:r>
            <a:br>
              <a:rPr lang="en-US" b="1" u="sng" dirty="0"/>
            </a:br>
            <a:r>
              <a:rPr lang="en-US" dirty="0" smtClean="0"/>
              <a:t>Competencies Required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</a:t>
            </a:r>
            <a:r>
              <a:rPr lang="en-US" dirty="0"/>
              <a:t>AS A TEAM LEADER IN A VARIETY OF PREHOSPITAL EMERGENCY SITUATIONS FOR </a:t>
            </a:r>
            <a:r>
              <a:rPr lang="en-US" u="sng" dirty="0"/>
              <a:t>5</a:t>
            </a:r>
            <a:r>
              <a:rPr lang="en-US" u="sng" dirty="0" smtClean="0"/>
              <a:t>0</a:t>
            </a:r>
            <a:r>
              <a:rPr lang="en-US" dirty="0" smtClean="0"/>
              <a:t> </a:t>
            </a:r>
            <a:r>
              <a:rPr lang="en-US" dirty="0"/>
              <a:t>RESPONSES </a:t>
            </a:r>
            <a:endParaRPr lang="en-US" b="1" dirty="0"/>
          </a:p>
          <a:p>
            <a:r>
              <a:rPr lang="en-US" dirty="0" smtClean="0"/>
              <a:t>TEAM </a:t>
            </a:r>
            <a:r>
              <a:rPr lang="en-US" dirty="0"/>
              <a:t>LEADER SKILLS ARE ONLY BE COMPLETED DURING THE FIELD ROTATION 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10267"/>
            <a:ext cx="10018713" cy="40809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Once again we would like to thank you for taking part in the education of our future advanced life support providers. 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122699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17601"/>
            <a:ext cx="10018713" cy="4673600"/>
          </a:xfrm>
        </p:spPr>
        <p:txBody>
          <a:bodyPr/>
          <a:lstStyle/>
          <a:p>
            <a:r>
              <a:rPr lang="en-US" dirty="0"/>
              <a:t>http://thesecondprinciple.com/instructional-design/threedomainsoflearning/</a:t>
            </a:r>
          </a:p>
          <a:p>
            <a:r>
              <a:rPr lang="en-US" dirty="0" smtClean="0"/>
              <a:t>learning-styles-online.com </a:t>
            </a:r>
          </a:p>
          <a:p>
            <a:r>
              <a:rPr lang="en-US" dirty="0">
                <a:hlinkClick r:id="rId2"/>
              </a:rPr>
              <a:t>http://edglossary.org/learning-environment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http://sse.umontreal.ca/apprentissage/documentation/Ramani_KracKov_2012_Tips_Feedback.pdf</a:t>
            </a:r>
          </a:p>
        </p:txBody>
      </p:sp>
    </p:spTree>
    <p:extLst>
      <p:ext uri="{BB962C8B-B14F-4D97-AF65-F5344CB8AC3E}">
        <p14:creationId xmlns:p14="http://schemas.microsoft.com/office/powerpoint/2010/main" val="2078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Roles and Responsibilities of the Preceptor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8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82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are the Preceptor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84310" y="1557867"/>
            <a:ext cx="10018713" cy="4233334"/>
          </a:xfrm>
        </p:spPr>
        <p:txBody>
          <a:bodyPr>
            <a:normAutofit/>
          </a:bodyPr>
          <a:lstStyle/>
          <a:p>
            <a:r>
              <a:rPr lang="en-US" dirty="0" smtClean="0"/>
              <a:t>You should demonstrate </a:t>
            </a:r>
            <a:r>
              <a:rPr lang="en-US" dirty="0"/>
              <a:t>genuine interest in the student.</a:t>
            </a:r>
          </a:p>
          <a:p>
            <a:r>
              <a:rPr lang="en-US" dirty="0"/>
              <a:t>Be willing to commit time and expertise to </a:t>
            </a:r>
            <a:r>
              <a:rPr lang="en-US" dirty="0" smtClean="0"/>
              <a:t>guide </a:t>
            </a:r>
            <a:r>
              <a:rPr lang="en-US" dirty="0"/>
              <a:t>the student — be </a:t>
            </a:r>
            <a:r>
              <a:rPr lang="en-US" dirty="0" smtClean="0"/>
              <a:t>available for any questions or concerns.</a:t>
            </a:r>
            <a:endParaRPr lang="en-US" dirty="0"/>
          </a:p>
          <a:p>
            <a:r>
              <a:rPr lang="en-US" dirty="0" smtClean="0"/>
              <a:t>Apply new </a:t>
            </a:r>
            <a:r>
              <a:rPr lang="en-US" dirty="0"/>
              <a:t>concepts to the student’s prior learning when possible.</a:t>
            </a:r>
          </a:p>
          <a:p>
            <a:r>
              <a:rPr lang="en-US" dirty="0"/>
              <a:t>Use good communication skills — </a:t>
            </a:r>
            <a:r>
              <a:rPr lang="en-US" dirty="0" smtClean="0"/>
              <a:t>listen</a:t>
            </a:r>
            <a:r>
              <a:rPr lang="en-US" dirty="0"/>
              <a:t>, share, and respect the student’s </a:t>
            </a:r>
            <a:r>
              <a:rPr lang="en-US" dirty="0" smtClean="0"/>
              <a:t>input</a:t>
            </a:r>
            <a:endParaRPr lang="en-US" dirty="0"/>
          </a:p>
          <a:p>
            <a:r>
              <a:rPr lang="en-US" dirty="0"/>
              <a:t>Focus on </a:t>
            </a:r>
            <a:r>
              <a:rPr lang="en-US" dirty="0" smtClean="0"/>
              <a:t>students strengths and help the student build up </a:t>
            </a:r>
            <a:r>
              <a:rPr lang="en-US" dirty="0"/>
              <a:t>weaknesses.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79401"/>
            <a:ext cx="10018713" cy="1790700"/>
          </a:xfrm>
        </p:spPr>
        <p:txBody>
          <a:bodyPr/>
          <a:lstStyle/>
          <a:p>
            <a:r>
              <a:rPr lang="en-US" dirty="0" smtClean="0"/>
              <a:t>You are the Guide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202268"/>
            <a:ext cx="10018713" cy="45889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Develop a trusting, open relationship.</a:t>
            </a:r>
          </a:p>
          <a:p>
            <a:r>
              <a:rPr lang="en-US" dirty="0"/>
              <a:t>Help promote problem solving.</a:t>
            </a:r>
          </a:p>
          <a:p>
            <a:r>
              <a:rPr lang="en-US" dirty="0"/>
              <a:t>Use reflection to help students learn from experiences.</a:t>
            </a:r>
          </a:p>
          <a:p>
            <a:r>
              <a:rPr lang="en-US" dirty="0"/>
              <a:t>Use </a:t>
            </a:r>
            <a:r>
              <a:rPr lang="en-US" dirty="0" smtClean="0"/>
              <a:t>positive </a:t>
            </a:r>
            <a:r>
              <a:rPr lang="en-US" dirty="0"/>
              <a:t>strategies; help students feel as if they “</a:t>
            </a:r>
            <a:r>
              <a:rPr lang="en-US" dirty="0" smtClean="0"/>
              <a:t>belong” in EMS.</a:t>
            </a:r>
            <a:endParaRPr lang="en-US" dirty="0"/>
          </a:p>
          <a:p>
            <a:r>
              <a:rPr lang="en-US" dirty="0"/>
              <a:t>Correct mistakes in a timely, supportive fashion, zeroing in on remediation and how to avoid mistakes in the future.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3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03200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Simple and Basic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173893"/>
            <a:ext cx="10018713" cy="461730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Remember what may seem basic or easy </a:t>
            </a:r>
            <a:r>
              <a:rPr lang="en-US" sz="4000" dirty="0" smtClean="0"/>
              <a:t>for you, </a:t>
            </a:r>
            <a:r>
              <a:rPr lang="en-US" sz="4000" dirty="0"/>
              <a:t>the </a:t>
            </a:r>
            <a:r>
              <a:rPr lang="en-US" sz="4000" dirty="0" smtClean="0"/>
              <a:t>preceptor, </a:t>
            </a:r>
            <a:r>
              <a:rPr lang="en-US" sz="4000" dirty="0"/>
              <a:t>may not be basic or simple to the student</a:t>
            </a:r>
            <a:br>
              <a:rPr lang="en-US" sz="40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1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Paramedic Student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032934"/>
            <a:ext cx="10018713" cy="5537200"/>
          </a:xfrm>
        </p:spPr>
        <p:txBody>
          <a:bodyPr>
            <a:normAutofit/>
          </a:bodyPr>
          <a:lstStyle/>
          <a:p>
            <a:r>
              <a:rPr lang="en-US" dirty="0" smtClean="0"/>
              <a:t>Demonstrate </a:t>
            </a:r>
            <a:r>
              <a:rPr lang="en-US" dirty="0"/>
              <a:t>professional </a:t>
            </a:r>
            <a:r>
              <a:rPr lang="en-US" dirty="0" smtClean="0"/>
              <a:t>behavior.</a:t>
            </a:r>
          </a:p>
          <a:p>
            <a:r>
              <a:rPr lang="en-US" dirty="0" smtClean="0"/>
              <a:t>Display </a:t>
            </a:r>
            <a:r>
              <a:rPr lang="en-US" dirty="0"/>
              <a:t>the knowledge and skills that you acquired during the didactic (classroom) portion of your paramedic education and training. 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/>
              <a:t>from the role of observer to the role of paramedic </a:t>
            </a:r>
            <a:r>
              <a:rPr lang="en-US" dirty="0" smtClean="0"/>
              <a:t>participant.</a:t>
            </a:r>
          </a:p>
          <a:p>
            <a:r>
              <a:rPr lang="en-US" dirty="0" smtClean="0"/>
              <a:t>During the field portion of your </a:t>
            </a:r>
            <a:r>
              <a:rPr lang="en-US" dirty="0"/>
              <a:t>internship, you will be expected to </a:t>
            </a:r>
            <a:r>
              <a:rPr lang="en-US" dirty="0" smtClean="0"/>
              <a:t>perform </a:t>
            </a:r>
            <a:r>
              <a:rPr lang="en-US" dirty="0"/>
              <a:t>at the level of an entry-level paramedic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5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Paramedic Student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16443"/>
            <a:ext cx="10018713" cy="3974758"/>
          </a:xfrm>
        </p:spPr>
        <p:txBody>
          <a:bodyPr/>
          <a:lstStyle/>
          <a:p>
            <a:r>
              <a:rPr lang="en-US" dirty="0"/>
              <a:t>Observe, and then perform skills and procedures at the direction of your Preceptor. </a:t>
            </a:r>
          </a:p>
          <a:p>
            <a:r>
              <a:rPr lang="en-US" dirty="0"/>
              <a:t>All skills are to be preformed under the direct supervision of a Preceptor. </a:t>
            </a:r>
          </a:p>
          <a:p>
            <a:r>
              <a:rPr lang="en-US" dirty="0"/>
              <a:t>Remember numerous procedures can be applied to any situation, including materials. </a:t>
            </a:r>
          </a:p>
          <a:p>
            <a:r>
              <a:rPr lang="en-US" dirty="0"/>
              <a:t>Follow policies and procedures set forth by the facility.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08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185</TotalTime>
  <Words>927</Words>
  <Application>Microsoft Office PowerPoint</Application>
  <PresentationFormat>Widescreen</PresentationFormat>
  <Paragraphs>131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Corbel</vt:lpstr>
      <vt:lpstr>Oswald</vt:lpstr>
      <vt:lpstr>Parallax</vt:lpstr>
      <vt:lpstr>Preceptor Training Guide </vt:lpstr>
      <vt:lpstr>Welcome </vt:lpstr>
      <vt:lpstr>We have prepared this power point slide show as an insert to the “Paramedic Student Program and Clinical Handbook” and on the Southern website under Programs of Study for you as a reference guide for your role in contacting and interacting with the college and our students </vt:lpstr>
      <vt:lpstr>Roles and Responsibilities of the Preceptor </vt:lpstr>
      <vt:lpstr>You are the Preceptor   </vt:lpstr>
      <vt:lpstr>You are the Guide </vt:lpstr>
      <vt:lpstr>Simple and Basic </vt:lpstr>
      <vt:lpstr>Role of the Paramedic Student </vt:lpstr>
      <vt:lpstr>Role of the Paramedic Student </vt:lpstr>
      <vt:lpstr>Domains of Learning </vt:lpstr>
      <vt:lpstr>Domains of Learning </vt:lpstr>
      <vt:lpstr>Domains of Learning </vt:lpstr>
      <vt:lpstr>Domains of Learning </vt:lpstr>
      <vt:lpstr>Learning Styles </vt:lpstr>
      <vt:lpstr>Learning Styles </vt:lpstr>
      <vt:lpstr>Learning Environment </vt:lpstr>
      <vt:lpstr>Learning Environment </vt:lpstr>
      <vt:lpstr>Learning Environment </vt:lpstr>
      <vt:lpstr>Giving Feedback </vt:lpstr>
      <vt:lpstr>Giving Feedback </vt:lpstr>
      <vt:lpstr>PowerPoint Presentation</vt:lpstr>
      <vt:lpstr>Evaluation </vt:lpstr>
      <vt:lpstr>PowerPoint Presentation</vt:lpstr>
      <vt:lpstr>PowerPoint Presentation</vt:lpstr>
      <vt:lpstr>For Field Evaluation </vt:lpstr>
      <vt:lpstr>PSYCHOMOTOR SKILLS  Competencies Required </vt:lpstr>
      <vt:lpstr>AGES  Competencies Required </vt:lpstr>
      <vt:lpstr>COMPLAINTS </vt:lpstr>
      <vt:lpstr>COMPLAINTS  Competencies Required  </vt:lpstr>
      <vt:lpstr>TEAM LEADER SKILLS  Competencies Required </vt:lpstr>
      <vt:lpstr>Thank you </vt:lpstr>
      <vt:lpstr>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Preceptor Training Guide</dc:title>
  <dc:creator>Deskins, Katherine</dc:creator>
  <cp:lastModifiedBy>Deskins, Katherine</cp:lastModifiedBy>
  <cp:revision>52</cp:revision>
  <cp:lastPrinted>2018-10-17T19:22:47Z</cp:lastPrinted>
  <dcterms:created xsi:type="dcterms:W3CDTF">2015-03-03T23:10:44Z</dcterms:created>
  <dcterms:modified xsi:type="dcterms:W3CDTF">2020-02-21T17:26:58Z</dcterms:modified>
</cp:coreProperties>
</file>